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askerville Display PT Bold" charset="1" panose="020307020804060202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Baskerville Display PT" charset="1" panose="020306020804060202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1" r="0" b="-116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365" y="-295013"/>
            <a:ext cx="18297365" cy="1500831"/>
            <a:chOff x="0" y="0"/>
            <a:chExt cx="4819059" cy="3952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059" cy="395281"/>
            </a:xfrm>
            <a:custGeom>
              <a:avLst/>
              <a:gdLst/>
              <a:ahLst/>
              <a:cxnLst/>
              <a:rect r="r" b="b" t="t" l="l"/>
              <a:pathLst>
                <a:path h="395281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5281"/>
                  </a:lnTo>
                  <a:lnTo>
                    <a:pt x="0" y="395281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9059" cy="44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70424" y="3667270"/>
            <a:ext cx="10747152" cy="163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6"/>
              </a:lnSpc>
            </a:pPr>
            <a:r>
              <a:rPr lang="en-US" sz="11546">
                <a:solidFill>
                  <a:srgbClr val="FFFFFF"/>
                </a:solidFill>
                <a:latin typeface="Baskerville Display PT Bold"/>
              </a:rPr>
              <a:t>Harsh Gotecha</a:t>
            </a:r>
          </a:p>
        </p:txBody>
      </p:sp>
      <p:sp>
        <p:nvSpPr>
          <p:cNvPr name="AutoShape 7" id="7"/>
          <p:cNvSpPr/>
          <p:nvPr/>
        </p:nvSpPr>
        <p:spPr>
          <a:xfrm>
            <a:off x="5897880" y="5285905"/>
            <a:ext cx="6492240" cy="0"/>
          </a:xfrm>
          <a:prstGeom prst="line">
            <a:avLst/>
          </a:prstGeom>
          <a:ln cap="flat" w="38100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630930" y="2795785"/>
            <a:ext cx="5026140" cy="82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spc="505">
                <a:solidFill>
                  <a:srgbClr val="FFFFFF"/>
                </a:solidFill>
                <a:latin typeface="Poppins"/>
              </a:rPr>
              <a:t>HOTEL AGGREGATOR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28691" y="5820909"/>
            <a:ext cx="9821254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-57">
                <a:solidFill>
                  <a:srgbClr val="FFFFFF"/>
                </a:solidFill>
                <a:latin typeface="Poppins"/>
              </a:rPr>
              <a:t>Mentorness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22549" y="1903743"/>
            <a:ext cx="8461952" cy="117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5"/>
              </a:lnSpc>
            </a:pPr>
            <a:r>
              <a:rPr lang="en-US" sz="8344">
                <a:solidFill>
                  <a:srgbClr val="FFFFFF"/>
                </a:solidFill>
                <a:latin typeface="Baskerville Display PT Bold"/>
              </a:rPr>
              <a:t>Table of contents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24365" y="3639392"/>
            <a:ext cx="886691" cy="8866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81004" y="3620477"/>
            <a:ext cx="886691" cy="8866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24365" y="5028523"/>
            <a:ext cx="886691" cy="8866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81004" y="5028523"/>
            <a:ext cx="886691" cy="8866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24365" y="6462347"/>
            <a:ext cx="876404" cy="87640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81004" y="6481397"/>
            <a:ext cx="876404" cy="87640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038363" y="3862379"/>
            <a:ext cx="3198653" cy="38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345">
                <a:solidFill>
                  <a:srgbClr val="FFFFFF"/>
                </a:solidFill>
                <a:latin typeface="Poppins Bold"/>
              </a:rPr>
              <a:t>INTRODUCTION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98837" y="3738679"/>
            <a:ext cx="737747" cy="6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5"/>
              </a:lnSpc>
            </a:pPr>
            <a:r>
              <a:rPr lang="en-US" sz="3625">
                <a:solidFill>
                  <a:srgbClr val="FFFFFF">
                    <a:alpha val="82745"/>
                  </a:srgbClr>
                </a:solidFill>
                <a:latin typeface="Baskerville Display PT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55476" y="3719764"/>
            <a:ext cx="737747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>
                    <a:alpha val="82745"/>
                  </a:srgbClr>
                </a:solidFill>
                <a:latin typeface="Baskerville Display PT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24365" y="5127912"/>
            <a:ext cx="886691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81004" y="5127912"/>
            <a:ext cx="886691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</a:rPr>
              <a:t>05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24365" y="6559698"/>
            <a:ext cx="876404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81004" y="6578748"/>
            <a:ext cx="876404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</a:rPr>
              <a:t>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02</a:t>
            </a:r>
          </a:p>
        </p:txBody>
      </p:sp>
      <p:sp>
        <p:nvSpPr>
          <p:cNvPr name="AutoShape 32" id="32"/>
          <p:cNvSpPr/>
          <p:nvPr/>
        </p:nvSpPr>
        <p:spPr>
          <a:xfrm>
            <a:off x="5104134" y="3091839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12464896" y="6626373"/>
            <a:ext cx="4207440" cy="74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345">
                <a:solidFill>
                  <a:srgbClr val="FFFFFF"/>
                </a:solidFill>
                <a:latin typeface="Poppins Bold"/>
              </a:rPr>
              <a:t>PROPERTY TYPE AND ROOM ANALYSIS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38363" y="6626373"/>
            <a:ext cx="4409154" cy="74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345">
                <a:solidFill>
                  <a:srgbClr val="FFFFFF"/>
                </a:solidFill>
                <a:latin typeface="Poppins Bold"/>
              </a:rPr>
              <a:t>PRICING AND AVAILABILITY ANALYSIS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38363" y="5265297"/>
            <a:ext cx="3198653" cy="74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345">
                <a:solidFill>
                  <a:srgbClr val="FFFFFF"/>
                </a:solidFill>
                <a:latin typeface="Poppins Bold"/>
              </a:rPr>
              <a:t>GEOGRAPHICAL INSIGHTS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05618" y="5253865"/>
            <a:ext cx="4266718" cy="74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345">
                <a:solidFill>
                  <a:srgbClr val="FFFFFF"/>
                </a:solidFill>
                <a:latin typeface="Poppins Bold"/>
              </a:rPr>
              <a:t>REVIEW SCORES AND GUEST SATISFACTION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05618" y="3857250"/>
            <a:ext cx="3198653" cy="38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345">
                <a:solidFill>
                  <a:srgbClr val="FFFFFF"/>
                </a:solidFill>
                <a:latin typeface="Poppins Bold"/>
              </a:rPr>
              <a:t>HOST PERFORMANCE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296517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657716"/>
            <a:ext cx="14732168" cy="8329580"/>
          </a:xfrm>
          <a:custGeom>
            <a:avLst/>
            <a:gdLst/>
            <a:ahLst/>
            <a:cxnLst/>
            <a:rect r="r" b="b" t="t" l="l"/>
            <a:pathLst>
              <a:path h="8329580" w="14732168">
                <a:moveTo>
                  <a:pt x="0" y="0"/>
                </a:moveTo>
                <a:lnTo>
                  <a:pt x="14732168" y="0"/>
                </a:lnTo>
                <a:lnTo>
                  <a:pt x="14732168" y="8329580"/>
                </a:lnTo>
                <a:lnTo>
                  <a:pt x="0" y="8329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725"/>
            <a:ext cx="11488430" cy="117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>
                <a:solidFill>
                  <a:srgbClr val="FFFFFF"/>
                </a:solidFill>
                <a:latin typeface="Baskerville Display PT Bold"/>
              </a:rPr>
              <a:t>Introduction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296517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529408"/>
            <a:ext cx="15184416" cy="8521212"/>
          </a:xfrm>
          <a:custGeom>
            <a:avLst/>
            <a:gdLst/>
            <a:ahLst/>
            <a:cxnLst/>
            <a:rect r="r" b="b" t="t" l="l"/>
            <a:pathLst>
              <a:path h="8521212" w="15184416">
                <a:moveTo>
                  <a:pt x="0" y="0"/>
                </a:moveTo>
                <a:lnTo>
                  <a:pt x="15184416" y="0"/>
                </a:lnTo>
                <a:lnTo>
                  <a:pt x="15184416" y="8521212"/>
                </a:lnTo>
                <a:lnTo>
                  <a:pt x="0" y="8521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72336" y="9379382"/>
            <a:ext cx="586964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725"/>
            <a:ext cx="11488430" cy="117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>
                <a:solidFill>
                  <a:srgbClr val="FFFFFF"/>
                </a:solidFill>
                <a:latin typeface="Baskerville Display PT Bold"/>
              </a:rPr>
              <a:t>Geographical Insights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296517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48973"/>
            <a:ext cx="14707350" cy="8296718"/>
          </a:xfrm>
          <a:custGeom>
            <a:avLst/>
            <a:gdLst/>
            <a:ahLst/>
            <a:cxnLst/>
            <a:rect r="r" b="b" t="t" l="l"/>
            <a:pathLst>
              <a:path h="8296718" w="14707350">
                <a:moveTo>
                  <a:pt x="0" y="0"/>
                </a:moveTo>
                <a:lnTo>
                  <a:pt x="14707350" y="0"/>
                </a:lnTo>
                <a:lnTo>
                  <a:pt x="14707350" y="8296718"/>
                </a:lnTo>
                <a:lnTo>
                  <a:pt x="0" y="829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72336" y="9379382"/>
            <a:ext cx="586964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725"/>
            <a:ext cx="16586837" cy="3478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>
                <a:solidFill>
                  <a:srgbClr val="FFFFFF"/>
                </a:solidFill>
                <a:latin typeface="Baskerville Display PT Bold"/>
              </a:rPr>
              <a:t>Pricing and Availability Analysis</a:t>
            </a:r>
          </a:p>
          <a:p>
            <a:pPr algn="l">
              <a:lnSpc>
                <a:spcPts val="9095"/>
              </a:lnSpc>
            </a:pPr>
          </a:p>
          <a:p>
            <a:pPr algn="l">
              <a:lnSpc>
                <a:spcPts val="909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296517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561203"/>
            <a:ext cx="14969387" cy="8368630"/>
          </a:xfrm>
          <a:custGeom>
            <a:avLst/>
            <a:gdLst/>
            <a:ahLst/>
            <a:cxnLst/>
            <a:rect r="r" b="b" t="t" l="l"/>
            <a:pathLst>
              <a:path h="8368630" w="14969387">
                <a:moveTo>
                  <a:pt x="0" y="0"/>
                </a:moveTo>
                <a:lnTo>
                  <a:pt x="14969387" y="0"/>
                </a:lnTo>
                <a:lnTo>
                  <a:pt x="14969387" y="8368630"/>
                </a:lnTo>
                <a:lnTo>
                  <a:pt x="0" y="836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72336" y="9379382"/>
            <a:ext cx="586964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725"/>
            <a:ext cx="16586837" cy="117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>
                <a:solidFill>
                  <a:srgbClr val="FFFFFF"/>
                </a:solidFill>
                <a:latin typeface="Baskerville Display PT Bold"/>
              </a:rPr>
              <a:t>Host Performance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296517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717657"/>
            <a:ext cx="15332350" cy="8569343"/>
          </a:xfrm>
          <a:custGeom>
            <a:avLst/>
            <a:gdLst/>
            <a:ahLst/>
            <a:cxnLst/>
            <a:rect r="r" b="b" t="t" l="l"/>
            <a:pathLst>
              <a:path h="8569343" w="15332350">
                <a:moveTo>
                  <a:pt x="0" y="0"/>
                </a:moveTo>
                <a:lnTo>
                  <a:pt x="15332350" y="0"/>
                </a:lnTo>
                <a:lnTo>
                  <a:pt x="15332350" y="8569343"/>
                </a:lnTo>
                <a:lnTo>
                  <a:pt x="0" y="8569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72336" y="9379382"/>
            <a:ext cx="586964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725"/>
            <a:ext cx="17259300" cy="117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>
                <a:solidFill>
                  <a:srgbClr val="FFFFFF"/>
                </a:solidFill>
                <a:latin typeface="Baskerville Display PT Bold"/>
              </a:rPr>
              <a:t>Review Scores and Guest Satisfaction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296517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612812"/>
            <a:ext cx="15090508" cy="8419914"/>
          </a:xfrm>
          <a:custGeom>
            <a:avLst/>
            <a:gdLst/>
            <a:ahLst/>
            <a:cxnLst/>
            <a:rect r="r" b="b" t="t" l="l"/>
            <a:pathLst>
              <a:path h="8419914" w="15090508">
                <a:moveTo>
                  <a:pt x="0" y="0"/>
                </a:moveTo>
                <a:lnTo>
                  <a:pt x="15090508" y="0"/>
                </a:lnTo>
                <a:lnTo>
                  <a:pt x="15090508" y="8419914"/>
                </a:lnTo>
                <a:lnTo>
                  <a:pt x="0" y="841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72336" y="9379382"/>
            <a:ext cx="586964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725"/>
            <a:ext cx="17259300" cy="117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>
                <a:solidFill>
                  <a:srgbClr val="FFFFFF"/>
                </a:solidFill>
                <a:latin typeface="Baskerville Display PT Bold"/>
              </a:rPr>
              <a:t>Property Type and Room 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70424" y="3590544"/>
            <a:ext cx="10747152" cy="16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6"/>
              </a:lnSpc>
            </a:pPr>
            <a:r>
              <a:rPr lang="en-US" sz="11546">
                <a:solidFill>
                  <a:srgbClr val="FFFFFF"/>
                </a:solidFill>
                <a:latin typeface="Baskerville Display PT Bold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>
            <a:off x="6702356" y="5209104"/>
            <a:ext cx="4883288" cy="0"/>
          </a:xfrm>
          <a:prstGeom prst="line">
            <a:avLst/>
          </a:prstGeom>
          <a:ln cap="flat" w="38100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DAGFYgkVmJs</dc:identifier>
  <dcterms:modified xsi:type="dcterms:W3CDTF">2011-08-01T06:04:30Z</dcterms:modified>
  <cp:revision>1</cp:revision>
  <dc:title>Harsh Gotecha mentorness Hotel Aggregator Analysis</dc:title>
</cp:coreProperties>
</file>